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Poppins Semi-Bold" charset="1" panose="00000700000000000000"/>
      <p:regular r:id="rId15"/>
    </p:embeddedFont>
    <p:embeddedFont>
      <p:font typeface="Poppins Light" charset="1" panose="00000400000000000000"/>
      <p:regular r:id="rId16"/>
    </p:embeddedFont>
    <p:embeddedFont>
      <p:font typeface="Poppins" charset="1" panose="000005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1213900" y="1044623"/>
            <a:ext cx="4430099" cy="6418931"/>
            <a:chOff x="0" y="0"/>
            <a:chExt cx="1109185" cy="1607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185" cy="1607138"/>
            </a:xfrm>
            <a:custGeom>
              <a:avLst/>
              <a:gdLst/>
              <a:ahLst/>
              <a:cxnLst/>
              <a:rect r="r" b="b" t="t" l="l"/>
              <a:pathLst>
                <a:path h="1607138" w="1109185">
                  <a:moveTo>
                    <a:pt x="145049" y="0"/>
                  </a:moveTo>
                  <a:lnTo>
                    <a:pt x="964136" y="0"/>
                  </a:lnTo>
                  <a:cubicBezTo>
                    <a:pt x="1002605" y="0"/>
                    <a:pt x="1039499" y="15282"/>
                    <a:pt x="1066701" y="42484"/>
                  </a:cubicBezTo>
                  <a:cubicBezTo>
                    <a:pt x="1093903" y="69686"/>
                    <a:pt x="1109185" y="106579"/>
                    <a:pt x="1109185" y="145049"/>
                  </a:cubicBezTo>
                  <a:lnTo>
                    <a:pt x="1109185" y="1462090"/>
                  </a:lnTo>
                  <a:cubicBezTo>
                    <a:pt x="1109185" y="1500559"/>
                    <a:pt x="1093903" y="1537452"/>
                    <a:pt x="1066701" y="1564654"/>
                  </a:cubicBezTo>
                  <a:cubicBezTo>
                    <a:pt x="1039499" y="1591856"/>
                    <a:pt x="1002605" y="1607138"/>
                    <a:pt x="964136" y="1607138"/>
                  </a:cubicBezTo>
                  <a:lnTo>
                    <a:pt x="145049" y="1607138"/>
                  </a:lnTo>
                  <a:cubicBezTo>
                    <a:pt x="106579" y="1607138"/>
                    <a:pt x="69686" y="1591856"/>
                    <a:pt x="42484" y="1564654"/>
                  </a:cubicBezTo>
                  <a:cubicBezTo>
                    <a:pt x="15282" y="1537452"/>
                    <a:pt x="0" y="1500559"/>
                    <a:pt x="0" y="1462090"/>
                  </a:cubicBezTo>
                  <a:lnTo>
                    <a:pt x="0" y="145049"/>
                  </a:lnTo>
                  <a:cubicBezTo>
                    <a:pt x="0" y="106579"/>
                    <a:pt x="15282" y="69686"/>
                    <a:pt x="42484" y="42484"/>
                  </a:cubicBezTo>
                  <a:cubicBezTo>
                    <a:pt x="69686" y="15282"/>
                    <a:pt x="106579" y="0"/>
                    <a:pt x="145049" y="0"/>
                  </a:cubicBezTo>
                  <a:close/>
                </a:path>
              </a:pathLst>
            </a:custGeom>
            <a:solidFill>
              <a:srgbClr val="D9D9FF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09185" cy="166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21874" y="4978418"/>
            <a:ext cx="710093" cy="1337155"/>
            <a:chOff x="0" y="0"/>
            <a:chExt cx="187020" cy="352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020" cy="352172"/>
            </a:xfrm>
            <a:custGeom>
              <a:avLst/>
              <a:gdLst/>
              <a:ahLst/>
              <a:cxnLst/>
              <a:rect r="r" b="b" t="t" l="l"/>
              <a:pathLst>
                <a:path h="352172" w="187020">
                  <a:moveTo>
                    <a:pt x="0" y="0"/>
                  </a:moveTo>
                  <a:lnTo>
                    <a:pt x="187020" y="0"/>
                  </a:lnTo>
                  <a:lnTo>
                    <a:pt x="187020" y="352172"/>
                  </a:lnTo>
                  <a:lnTo>
                    <a:pt x="0" y="352172"/>
                  </a:ln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7020" cy="40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802713" y="292357"/>
            <a:ext cx="371764" cy="5299639"/>
            <a:chOff x="0" y="0"/>
            <a:chExt cx="97913" cy="1395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913" cy="1395790"/>
            </a:xfrm>
            <a:custGeom>
              <a:avLst/>
              <a:gdLst/>
              <a:ahLst/>
              <a:cxnLst/>
              <a:rect r="r" b="b" t="t" l="l"/>
              <a:pathLst>
                <a:path h="1395790" w="97913">
                  <a:moveTo>
                    <a:pt x="0" y="0"/>
                  </a:moveTo>
                  <a:lnTo>
                    <a:pt x="97913" y="0"/>
                  </a:lnTo>
                  <a:lnTo>
                    <a:pt x="97913" y="1395790"/>
                  </a:lnTo>
                  <a:lnTo>
                    <a:pt x="0" y="1395790"/>
                  </a:lnTo>
                  <a:close/>
                </a:path>
              </a:pathLst>
            </a:custGeom>
            <a:solidFill>
              <a:srgbClr val="FFCFA1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7913" cy="145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485989"/>
            <a:ext cx="4595003" cy="738714"/>
            <a:chOff x="0" y="0"/>
            <a:chExt cx="1210207" cy="1945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207" cy="194559"/>
            </a:xfrm>
            <a:custGeom>
              <a:avLst/>
              <a:gdLst/>
              <a:ahLst/>
              <a:cxnLst/>
              <a:rect r="r" b="b" t="t" l="l"/>
              <a:pathLst>
                <a:path h="194559" w="1210207">
                  <a:moveTo>
                    <a:pt x="85928" y="0"/>
                  </a:moveTo>
                  <a:lnTo>
                    <a:pt x="1124279" y="0"/>
                  </a:lnTo>
                  <a:cubicBezTo>
                    <a:pt x="1171735" y="0"/>
                    <a:pt x="1210207" y="38471"/>
                    <a:pt x="1210207" y="85928"/>
                  </a:cubicBezTo>
                  <a:lnTo>
                    <a:pt x="1210207" y="108631"/>
                  </a:lnTo>
                  <a:cubicBezTo>
                    <a:pt x="1210207" y="156087"/>
                    <a:pt x="1171735" y="194559"/>
                    <a:pt x="1124279" y="194559"/>
                  </a:cubicBezTo>
                  <a:lnTo>
                    <a:pt x="85928" y="194559"/>
                  </a:lnTo>
                  <a:cubicBezTo>
                    <a:pt x="38471" y="194559"/>
                    <a:pt x="0" y="156087"/>
                    <a:pt x="0" y="108631"/>
                  </a:cubicBezTo>
                  <a:lnTo>
                    <a:pt x="0" y="85928"/>
                  </a:lnTo>
                  <a:cubicBezTo>
                    <a:pt x="0" y="38471"/>
                    <a:pt x="38471" y="0"/>
                    <a:pt x="85928" y="0"/>
                  </a:cubicBezTo>
                  <a:close/>
                </a:path>
              </a:pathLst>
            </a:custGeom>
            <a:solidFill>
              <a:srgbClr val="CAF1DF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10207" cy="25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9660" y="-1086454"/>
            <a:ext cx="5780618" cy="5746003"/>
          </a:xfrm>
          <a:custGeom>
            <a:avLst/>
            <a:gdLst/>
            <a:ahLst/>
            <a:cxnLst/>
            <a:rect r="r" b="b" t="t" l="l"/>
            <a:pathLst>
              <a:path h="5746003" w="5780618">
                <a:moveTo>
                  <a:pt x="0" y="0"/>
                </a:moveTo>
                <a:lnTo>
                  <a:pt x="5780617" y="0"/>
                </a:lnTo>
                <a:lnTo>
                  <a:pt x="5780617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7896520" y="-1356708"/>
            <a:ext cx="7580796" cy="10107728"/>
          </a:xfrm>
          <a:custGeom>
            <a:avLst/>
            <a:gdLst/>
            <a:ahLst/>
            <a:cxnLst/>
            <a:rect r="r" b="b" t="t" l="l"/>
            <a:pathLst>
              <a:path h="10107728" w="7580796">
                <a:moveTo>
                  <a:pt x="7580796" y="0"/>
                </a:moveTo>
                <a:lnTo>
                  <a:pt x="0" y="0"/>
                </a:lnTo>
                <a:lnTo>
                  <a:pt x="0" y="10107728"/>
                </a:lnTo>
                <a:lnTo>
                  <a:pt x="7580796" y="10107728"/>
                </a:lnTo>
                <a:lnTo>
                  <a:pt x="75807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38024">
            <a:off x="12352354" y="2058714"/>
            <a:ext cx="5783222" cy="7710963"/>
          </a:xfrm>
          <a:custGeom>
            <a:avLst/>
            <a:gdLst/>
            <a:ahLst/>
            <a:cxnLst/>
            <a:rect r="r" b="b" t="t" l="l"/>
            <a:pathLst>
              <a:path h="7710963" w="5783222">
                <a:moveTo>
                  <a:pt x="0" y="0"/>
                </a:moveTo>
                <a:lnTo>
                  <a:pt x="5783222" y="0"/>
                </a:lnTo>
                <a:lnTo>
                  <a:pt x="578322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053938"/>
            <a:ext cx="8293411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5"/>
              </a:lnSpc>
            </a:pPr>
            <a:r>
              <a:rPr lang="en-US" sz="737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SMARTSOCKET </a:t>
            </a:r>
          </a:p>
          <a:p>
            <a:pPr algn="l">
              <a:lnSpc>
                <a:spcPts val="885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76178" y="7663919"/>
            <a:ext cx="374758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Innovative &amp; Collaborative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35777" y="422103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 Invitation </a:t>
            </a: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 the Future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745400"/>
            <a:ext cx="6286795" cy="53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8"/>
              </a:lnSpc>
            </a:pPr>
            <a:r>
              <a:rPr lang="en-US" sz="1563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Today, we'll unveil our innovative smart socket that brings  conveniences, and more, to your fingertips!"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50185" y="4145200"/>
            <a:ext cx="137898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467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20A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774" y="2162564"/>
            <a:ext cx="3930201" cy="5418441"/>
            <a:chOff x="0" y="0"/>
            <a:chExt cx="984023" cy="13566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4023" cy="1356641"/>
            </a:xfrm>
            <a:custGeom>
              <a:avLst/>
              <a:gdLst/>
              <a:ahLst/>
              <a:cxnLst/>
              <a:rect r="r" b="b" t="t" l="l"/>
              <a:pathLst>
                <a:path h="1356641" w="984023">
                  <a:moveTo>
                    <a:pt x="120161" y="0"/>
                  </a:moveTo>
                  <a:lnTo>
                    <a:pt x="863862" y="0"/>
                  </a:lnTo>
                  <a:cubicBezTo>
                    <a:pt x="930225" y="0"/>
                    <a:pt x="984023" y="53798"/>
                    <a:pt x="984023" y="120161"/>
                  </a:cubicBezTo>
                  <a:lnTo>
                    <a:pt x="984023" y="1236480"/>
                  </a:lnTo>
                  <a:cubicBezTo>
                    <a:pt x="984023" y="1302843"/>
                    <a:pt x="930225" y="1356641"/>
                    <a:pt x="863862" y="1356641"/>
                  </a:cubicBezTo>
                  <a:lnTo>
                    <a:pt x="120161" y="1356641"/>
                  </a:lnTo>
                  <a:cubicBezTo>
                    <a:pt x="53798" y="1356641"/>
                    <a:pt x="0" y="1302843"/>
                    <a:pt x="0" y="1236480"/>
                  </a:cubicBezTo>
                  <a:lnTo>
                    <a:pt x="0" y="120161"/>
                  </a:lnTo>
                  <a:cubicBezTo>
                    <a:pt x="0" y="53798"/>
                    <a:pt x="53798" y="0"/>
                    <a:pt x="120161" y="0"/>
                  </a:cubicBezTo>
                  <a:close/>
                </a:path>
              </a:pathLst>
            </a:custGeom>
            <a:solidFill>
              <a:srgbClr val="D9D9FF">
                <a:alpha val="0"/>
              </a:srgbClr>
            </a:solidFill>
            <a:ln w="9525" cap="rnd">
              <a:solidFill>
                <a:srgbClr val="242424">
                  <a:alpha val="0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4023" cy="1413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63882" y="6243850"/>
            <a:ext cx="710093" cy="1337155"/>
            <a:chOff x="0" y="0"/>
            <a:chExt cx="187020" cy="352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020" cy="352172"/>
            </a:xfrm>
            <a:custGeom>
              <a:avLst/>
              <a:gdLst/>
              <a:ahLst/>
              <a:cxnLst/>
              <a:rect r="r" b="b" t="t" l="l"/>
              <a:pathLst>
                <a:path h="352172" w="187020">
                  <a:moveTo>
                    <a:pt x="0" y="0"/>
                  </a:moveTo>
                  <a:lnTo>
                    <a:pt x="187020" y="0"/>
                  </a:lnTo>
                  <a:lnTo>
                    <a:pt x="187020" y="352172"/>
                  </a:lnTo>
                  <a:lnTo>
                    <a:pt x="0" y="352172"/>
                  </a:lnTo>
                  <a:close/>
                </a:path>
              </a:pathLst>
            </a:custGeom>
            <a:solidFill>
              <a:srgbClr val="CAF1DF">
                <a:alpha val="0"/>
              </a:srgbClr>
            </a:solidFill>
            <a:ln w="9525" cap="sq">
              <a:solidFill>
                <a:srgbClr val="242424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7020" cy="40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91118" y="2162564"/>
            <a:ext cx="2295477" cy="1310344"/>
            <a:chOff x="0" y="0"/>
            <a:chExt cx="604570" cy="345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570" cy="345111"/>
            </a:xfrm>
            <a:custGeom>
              <a:avLst/>
              <a:gdLst/>
              <a:ahLst/>
              <a:cxnLst/>
              <a:rect r="r" b="b" t="t" l="l"/>
              <a:pathLst>
                <a:path h="345111" w="604570">
                  <a:moveTo>
                    <a:pt x="0" y="0"/>
                  </a:moveTo>
                  <a:lnTo>
                    <a:pt x="604570" y="0"/>
                  </a:lnTo>
                  <a:lnTo>
                    <a:pt x="604570" y="345111"/>
                  </a:lnTo>
                  <a:lnTo>
                    <a:pt x="0" y="345111"/>
                  </a:lnTo>
                  <a:close/>
                </a:path>
              </a:pathLst>
            </a:custGeom>
            <a:solidFill>
              <a:srgbClr val="FFCFA1">
                <a:alpha val="0"/>
              </a:srgbClr>
            </a:solidFill>
            <a:ln w="9525" cap="sq">
              <a:solidFill>
                <a:srgbClr val="242424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04570" cy="402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77888"/>
            <a:ext cx="6803521" cy="5941831"/>
            <a:chOff x="0" y="0"/>
            <a:chExt cx="1036013" cy="904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6013" cy="904798"/>
            </a:xfrm>
            <a:custGeom>
              <a:avLst/>
              <a:gdLst/>
              <a:ahLst/>
              <a:cxnLst/>
              <a:rect r="r" b="b" t="t" l="l"/>
              <a:pathLst>
                <a:path h="904798" w="1036013">
                  <a:moveTo>
                    <a:pt x="56896" y="0"/>
                  </a:moveTo>
                  <a:lnTo>
                    <a:pt x="979117" y="0"/>
                  </a:lnTo>
                  <a:cubicBezTo>
                    <a:pt x="994206" y="0"/>
                    <a:pt x="1008678" y="5994"/>
                    <a:pt x="1019348" y="16665"/>
                  </a:cubicBezTo>
                  <a:cubicBezTo>
                    <a:pt x="1030019" y="27335"/>
                    <a:pt x="1036013" y="41807"/>
                    <a:pt x="1036013" y="56896"/>
                  </a:cubicBezTo>
                  <a:lnTo>
                    <a:pt x="1036013" y="847902"/>
                  </a:lnTo>
                  <a:cubicBezTo>
                    <a:pt x="1036013" y="862992"/>
                    <a:pt x="1030019" y="877464"/>
                    <a:pt x="1019348" y="888134"/>
                  </a:cubicBezTo>
                  <a:cubicBezTo>
                    <a:pt x="1008678" y="898804"/>
                    <a:pt x="994206" y="904798"/>
                    <a:pt x="979117" y="904798"/>
                  </a:cubicBezTo>
                  <a:lnTo>
                    <a:pt x="56896" y="904798"/>
                  </a:lnTo>
                  <a:cubicBezTo>
                    <a:pt x="41807" y="904798"/>
                    <a:pt x="27335" y="898804"/>
                    <a:pt x="16665" y="888134"/>
                  </a:cubicBezTo>
                  <a:cubicBezTo>
                    <a:pt x="5994" y="877464"/>
                    <a:pt x="0" y="862992"/>
                    <a:pt x="0" y="847902"/>
                  </a:cubicBezTo>
                  <a:lnTo>
                    <a:pt x="0" y="56896"/>
                  </a:lnTo>
                  <a:cubicBezTo>
                    <a:pt x="0" y="41807"/>
                    <a:pt x="5994" y="27335"/>
                    <a:pt x="16665" y="16665"/>
                  </a:cubicBezTo>
                  <a:cubicBezTo>
                    <a:pt x="27335" y="5994"/>
                    <a:pt x="41807" y="0"/>
                    <a:pt x="5689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251" r="0" b="-7251"/>
              </a:stretch>
            </a:blipFill>
            <a:ln w="9525" cap="rnd">
              <a:solidFill>
                <a:srgbClr val="242424"/>
              </a:soli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900377" y="2817736"/>
            <a:ext cx="358923" cy="3589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472447" y="2817736"/>
            <a:ext cx="358923" cy="3589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A1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43167" y="2817736"/>
            <a:ext cx="358923" cy="3589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99683" y="-855792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80" y="0"/>
                </a:lnTo>
                <a:lnTo>
                  <a:pt x="3544680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372295" y="768985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23176" y="2625183"/>
            <a:ext cx="560280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sz="5304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23176" y="4467677"/>
            <a:ext cx="7552373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42424"/>
                </a:solidFill>
                <a:latin typeface="Canva Sans"/>
                <a:ea typeface="Canva Sans"/>
                <a:cs typeface="Canva Sans"/>
                <a:sym typeface="Canva Sans"/>
              </a:rPr>
              <a:t>S.J SIRIWARDANE                 E/19/377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42424"/>
                </a:solidFill>
                <a:latin typeface="Canva Sans"/>
                <a:ea typeface="Canva Sans"/>
                <a:cs typeface="Canva Sans"/>
                <a:sym typeface="Canva Sans"/>
              </a:rPr>
              <a:t>M.G.S.U MAHANAMA           E/19/233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42424"/>
                </a:solidFill>
                <a:latin typeface="Canva Sans"/>
                <a:ea typeface="Canva Sans"/>
                <a:cs typeface="Canva Sans"/>
                <a:sym typeface="Canva Sans"/>
              </a:rPr>
              <a:t>M.W.R.N MARAPANA           E/19/237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42424"/>
                </a:solidFill>
                <a:latin typeface="Canva Sans"/>
                <a:ea typeface="Canva Sans"/>
                <a:cs typeface="Canva Sans"/>
                <a:sym typeface="Canva Sans"/>
              </a:rPr>
              <a:t>K.T.M.L.S SERASINGHE       E/19/367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436" y="3162735"/>
            <a:ext cx="11778010" cy="9155833"/>
            <a:chOff x="0" y="0"/>
            <a:chExt cx="879762" cy="683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9762" cy="683898"/>
            </a:xfrm>
            <a:custGeom>
              <a:avLst/>
              <a:gdLst/>
              <a:ahLst/>
              <a:cxnLst/>
              <a:rect r="r" b="b" t="t" l="l"/>
              <a:pathLst>
                <a:path h="683898" w="879762">
                  <a:moveTo>
                    <a:pt x="117334" y="0"/>
                  </a:moveTo>
                  <a:lnTo>
                    <a:pt x="762429" y="0"/>
                  </a:lnTo>
                  <a:cubicBezTo>
                    <a:pt x="793547" y="0"/>
                    <a:pt x="823392" y="12362"/>
                    <a:pt x="845396" y="34366"/>
                  </a:cubicBezTo>
                  <a:cubicBezTo>
                    <a:pt x="867400" y="56370"/>
                    <a:pt x="879762" y="86215"/>
                    <a:pt x="879762" y="117334"/>
                  </a:cubicBezTo>
                  <a:lnTo>
                    <a:pt x="879762" y="566564"/>
                  </a:lnTo>
                  <a:cubicBezTo>
                    <a:pt x="879762" y="597683"/>
                    <a:pt x="867400" y="627527"/>
                    <a:pt x="845396" y="649532"/>
                  </a:cubicBezTo>
                  <a:cubicBezTo>
                    <a:pt x="823392" y="671536"/>
                    <a:pt x="793547" y="683898"/>
                    <a:pt x="762429" y="683898"/>
                  </a:cubicBezTo>
                  <a:lnTo>
                    <a:pt x="117334" y="683898"/>
                  </a:lnTo>
                  <a:cubicBezTo>
                    <a:pt x="86215" y="683898"/>
                    <a:pt x="56370" y="671536"/>
                    <a:pt x="34366" y="649532"/>
                  </a:cubicBezTo>
                  <a:cubicBezTo>
                    <a:pt x="12362" y="627527"/>
                    <a:pt x="0" y="597683"/>
                    <a:pt x="0" y="566564"/>
                  </a:cubicBezTo>
                  <a:lnTo>
                    <a:pt x="0" y="117334"/>
                  </a:lnTo>
                  <a:cubicBezTo>
                    <a:pt x="0" y="86215"/>
                    <a:pt x="12362" y="56370"/>
                    <a:pt x="34366" y="34366"/>
                  </a:cubicBezTo>
                  <a:cubicBezTo>
                    <a:pt x="56370" y="12362"/>
                    <a:pt x="86215" y="0"/>
                    <a:pt x="117334" y="0"/>
                  </a:cubicBezTo>
                  <a:close/>
                </a:path>
              </a:pathLst>
            </a:custGeom>
            <a:solidFill>
              <a:srgbClr val="767879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79762" cy="741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403755"/>
            <a:ext cx="392207" cy="3922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A1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820" y="2403755"/>
            <a:ext cx="392207" cy="3922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47536" y="-855792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79" y="0"/>
                </a:lnTo>
                <a:lnTo>
                  <a:pt x="3544679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8106987" y="2066417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12530617" y="0"/>
                </a:moveTo>
                <a:lnTo>
                  <a:pt x="0" y="0"/>
                </a:lnTo>
                <a:lnTo>
                  <a:pt x="0" y="7048472"/>
                </a:lnTo>
                <a:lnTo>
                  <a:pt x="12530617" y="7048472"/>
                </a:lnTo>
                <a:lnTo>
                  <a:pt x="1253061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948363"/>
            <a:ext cx="645177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802" y="4215188"/>
            <a:ext cx="9092052" cy="41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6"/>
              </a:lnSpc>
            </a:pPr>
            <a:r>
              <a:rPr lang="en-US" sz="2018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innovative device empowers you to control your appliances with effortless ease, using two powerful methods:</a:t>
            </a:r>
          </a:p>
          <a:p>
            <a:pPr algn="l">
              <a:lnSpc>
                <a:spcPts val="2826"/>
              </a:lnSpc>
            </a:pPr>
          </a:p>
          <a:p>
            <a:pPr algn="l" marL="435851" indent="-217926" lvl="1">
              <a:lnSpc>
                <a:spcPts val="2826"/>
              </a:lnSpc>
              <a:buFont typeface="Arial"/>
              <a:buChar char="•"/>
            </a:pPr>
            <a:r>
              <a:rPr lang="en-US" sz="2018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Download our intuitive app and enjoy the freedom of remote control from your smartphone or tablet.</a:t>
            </a:r>
          </a:p>
          <a:p>
            <a:pPr algn="l">
              <a:lnSpc>
                <a:spcPts val="2826"/>
              </a:lnSpc>
            </a:pPr>
          </a:p>
          <a:p>
            <a:pPr algn="l" marL="435851" indent="-217926" lvl="1">
              <a:lnSpc>
                <a:spcPts val="2826"/>
              </a:lnSpc>
              <a:buFont typeface="Arial"/>
              <a:buChar char="•"/>
            </a:pPr>
            <a:r>
              <a:rPr lang="en-US" sz="2018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smart plug seamlessly integrates with popular Matter-supported platforms like Amazon Alexa, Google Home, Apple HomeKit, and Samsung SmartThings.</a:t>
            </a:r>
          </a:p>
          <a:p>
            <a:pPr algn="l">
              <a:lnSpc>
                <a:spcPts val="2826"/>
              </a:lnSpc>
            </a:pPr>
          </a:p>
          <a:p>
            <a:pPr algn="l">
              <a:lnSpc>
                <a:spcPts val="2826"/>
              </a:lnSpc>
            </a:pPr>
            <a:r>
              <a:rPr lang="en-US" sz="2018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It also boasts integrated energy monitoring</a:t>
            </a:r>
          </a:p>
          <a:p>
            <a:pPr algn="l">
              <a:lnSpc>
                <a:spcPts val="28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187615" y="646220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882426" y="703840"/>
            <a:ext cx="231541" cy="0"/>
          </a:xfrm>
          <a:prstGeom prst="line">
            <a:avLst/>
          </a:prstGeom>
          <a:ln cap="flat" w="190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03932" y="1580877"/>
            <a:ext cx="2911397" cy="5605637"/>
            <a:chOff x="0" y="0"/>
            <a:chExt cx="779356" cy="15005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9356" cy="1500581"/>
            </a:xfrm>
            <a:custGeom>
              <a:avLst/>
              <a:gdLst/>
              <a:ahLst/>
              <a:cxnLst/>
              <a:rect r="r" b="b" t="t" l="l"/>
              <a:pathLst>
                <a:path h="1500581" w="779356">
                  <a:moveTo>
                    <a:pt x="162210" y="0"/>
                  </a:moveTo>
                  <a:lnTo>
                    <a:pt x="617146" y="0"/>
                  </a:lnTo>
                  <a:cubicBezTo>
                    <a:pt x="660167" y="0"/>
                    <a:pt x="701425" y="17090"/>
                    <a:pt x="731846" y="47510"/>
                  </a:cubicBezTo>
                  <a:cubicBezTo>
                    <a:pt x="762266" y="77930"/>
                    <a:pt x="779356" y="119189"/>
                    <a:pt x="779356" y="162210"/>
                  </a:cubicBezTo>
                  <a:lnTo>
                    <a:pt x="779356" y="1338371"/>
                  </a:lnTo>
                  <a:cubicBezTo>
                    <a:pt x="779356" y="1381392"/>
                    <a:pt x="762266" y="1422650"/>
                    <a:pt x="731846" y="1453071"/>
                  </a:cubicBezTo>
                  <a:cubicBezTo>
                    <a:pt x="701425" y="1483491"/>
                    <a:pt x="660167" y="1500581"/>
                    <a:pt x="617146" y="1500581"/>
                  </a:cubicBezTo>
                  <a:lnTo>
                    <a:pt x="162210" y="1500581"/>
                  </a:lnTo>
                  <a:cubicBezTo>
                    <a:pt x="119189" y="1500581"/>
                    <a:pt x="77930" y="1483491"/>
                    <a:pt x="47510" y="1453071"/>
                  </a:cubicBezTo>
                  <a:cubicBezTo>
                    <a:pt x="17090" y="1422650"/>
                    <a:pt x="0" y="1381392"/>
                    <a:pt x="0" y="1338371"/>
                  </a:cubicBezTo>
                  <a:lnTo>
                    <a:pt x="0" y="162210"/>
                  </a:lnTo>
                  <a:cubicBezTo>
                    <a:pt x="0" y="119189"/>
                    <a:pt x="17090" y="77930"/>
                    <a:pt x="47510" y="47510"/>
                  </a:cubicBezTo>
                  <a:cubicBezTo>
                    <a:pt x="77930" y="17090"/>
                    <a:pt x="119189" y="0"/>
                    <a:pt x="162210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79356" cy="1557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51171" y="5168111"/>
            <a:ext cx="664158" cy="2018402"/>
            <a:chOff x="0" y="0"/>
            <a:chExt cx="187020" cy="568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020" cy="568363"/>
            </a:xfrm>
            <a:custGeom>
              <a:avLst/>
              <a:gdLst/>
              <a:ahLst/>
              <a:cxnLst/>
              <a:rect r="r" b="b" t="t" l="l"/>
              <a:pathLst>
                <a:path h="568363" w="187020">
                  <a:moveTo>
                    <a:pt x="0" y="0"/>
                  </a:moveTo>
                  <a:lnTo>
                    <a:pt x="187020" y="0"/>
                  </a:lnTo>
                  <a:lnTo>
                    <a:pt x="187020" y="568363"/>
                  </a:lnTo>
                  <a:lnTo>
                    <a:pt x="0" y="568363"/>
                  </a:ln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7020" cy="625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03932" y="1580877"/>
            <a:ext cx="1237216" cy="1225579"/>
            <a:chOff x="0" y="0"/>
            <a:chExt cx="348388" cy="3451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8388" cy="345111"/>
            </a:xfrm>
            <a:custGeom>
              <a:avLst/>
              <a:gdLst/>
              <a:ahLst/>
              <a:cxnLst/>
              <a:rect r="r" b="b" t="t" l="l"/>
              <a:pathLst>
                <a:path h="345111" w="348388">
                  <a:moveTo>
                    <a:pt x="0" y="0"/>
                  </a:moveTo>
                  <a:lnTo>
                    <a:pt x="348388" y="0"/>
                  </a:lnTo>
                  <a:lnTo>
                    <a:pt x="348388" y="345111"/>
                  </a:lnTo>
                  <a:lnTo>
                    <a:pt x="0" y="345111"/>
                  </a:ln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48388" cy="402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085975"/>
            <a:ext cx="5187544" cy="6659550"/>
            <a:chOff x="0" y="0"/>
            <a:chExt cx="1354248" cy="17385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54248" cy="1738526"/>
            </a:xfrm>
            <a:custGeom>
              <a:avLst/>
              <a:gdLst/>
              <a:ahLst/>
              <a:cxnLst/>
              <a:rect r="r" b="b" t="t" l="l"/>
              <a:pathLst>
                <a:path h="1738526" w="1354248">
                  <a:moveTo>
                    <a:pt x="74620" y="0"/>
                  </a:moveTo>
                  <a:lnTo>
                    <a:pt x="1279628" y="0"/>
                  </a:lnTo>
                  <a:cubicBezTo>
                    <a:pt x="1320839" y="0"/>
                    <a:pt x="1354248" y="33409"/>
                    <a:pt x="1354248" y="74620"/>
                  </a:cubicBezTo>
                  <a:lnTo>
                    <a:pt x="1354248" y="1663906"/>
                  </a:lnTo>
                  <a:cubicBezTo>
                    <a:pt x="1354248" y="1705118"/>
                    <a:pt x="1320839" y="1738526"/>
                    <a:pt x="1279628" y="1738526"/>
                  </a:cubicBezTo>
                  <a:lnTo>
                    <a:pt x="74620" y="1738526"/>
                  </a:lnTo>
                  <a:cubicBezTo>
                    <a:pt x="54830" y="1738526"/>
                    <a:pt x="35850" y="1730665"/>
                    <a:pt x="21856" y="1716670"/>
                  </a:cubicBezTo>
                  <a:cubicBezTo>
                    <a:pt x="7862" y="1702676"/>
                    <a:pt x="0" y="1683696"/>
                    <a:pt x="0" y="1663906"/>
                  </a:cubicBezTo>
                  <a:lnTo>
                    <a:pt x="0" y="74620"/>
                  </a:lnTo>
                  <a:cubicBezTo>
                    <a:pt x="0" y="33409"/>
                    <a:pt x="33409" y="0"/>
                    <a:pt x="746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422" r="0" b="-8422"/>
              </a:stretch>
            </a:blipFill>
            <a:ln w="9525" cap="rnd">
              <a:solidFill>
                <a:srgbClr val="242424"/>
              </a:solidFill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6825961" y="3353314"/>
            <a:ext cx="11268835" cy="635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today's world, energy conservation is a top priority.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With rising electricity costs, both homes and industries are increasingly seeking solutions to monitor their energy consumption.  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growing demand inspired us to develop a smart plug that goes beyond just control.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Research: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Best smart plugs with similar features (as to www.engadget.com - Best Smart Plugs in 2024) can cost upto Rs. 60,000 after shipping and taxes.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design prioritizes affordability while retaining key functionalities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of the commercial smart sockets do not have all the features as our smart socket. 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5858486" y="1544457"/>
            <a:ext cx="392207" cy="3922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323606" y="1544457"/>
            <a:ext cx="392207" cy="3922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450322" y="-855792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79" y="0"/>
                </a:lnTo>
                <a:lnTo>
                  <a:pt x="3544679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825961" y="971550"/>
            <a:ext cx="8820962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Inspiration &amp; Market Research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01424" y="646220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6744" y="2219152"/>
            <a:ext cx="5223370" cy="5552100"/>
            <a:chOff x="0" y="0"/>
            <a:chExt cx="1697832" cy="18046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7832" cy="1804685"/>
            </a:xfrm>
            <a:custGeom>
              <a:avLst/>
              <a:gdLst/>
              <a:ahLst/>
              <a:cxnLst/>
              <a:rect r="r" b="b" t="t" l="l"/>
              <a:pathLst>
                <a:path h="1804685" w="1697832">
                  <a:moveTo>
                    <a:pt x="90412" y="0"/>
                  </a:moveTo>
                  <a:lnTo>
                    <a:pt x="1607420" y="0"/>
                  </a:lnTo>
                  <a:cubicBezTo>
                    <a:pt x="1657353" y="0"/>
                    <a:pt x="1697832" y="40479"/>
                    <a:pt x="1697832" y="90412"/>
                  </a:cubicBezTo>
                  <a:lnTo>
                    <a:pt x="1697832" y="1714272"/>
                  </a:lnTo>
                  <a:cubicBezTo>
                    <a:pt x="1697832" y="1738251"/>
                    <a:pt x="1688307" y="1761248"/>
                    <a:pt x="1671351" y="1778203"/>
                  </a:cubicBezTo>
                  <a:cubicBezTo>
                    <a:pt x="1654396" y="1795159"/>
                    <a:pt x="1631399" y="1804685"/>
                    <a:pt x="1607420" y="1804685"/>
                  </a:cubicBezTo>
                  <a:lnTo>
                    <a:pt x="90412" y="1804685"/>
                  </a:lnTo>
                  <a:cubicBezTo>
                    <a:pt x="66433" y="1804685"/>
                    <a:pt x="43437" y="1795159"/>
                    <a:pt x="26481" y="1778203"/>
                  </a:cubicBezTo>
                  <a:cubicBezTo>
                    <a:pt x="9526" y="1761248"/>
                    <a:pt x="0" y="1738251"/>
                    <a:pt x="0" y="1714272"/>
                  </a:cubicBezTo>
                  <a:lnTo>
                    <a:pt x="0" y="90412"/>
                  </a:lnTo>
                  <a:cubicBezTo>
                    <a:pt x="0" y="66433"/>
                    <a:pt x="9526" y="43437"/>
                    <a:pt x="26481" y="26481"/>
                  </a:cubicBezTo>
                  <a:cubicBezTo>
                    <a:pt x="43437" y="9526"/>
                    <a:pt x="66433" y="0"/>
                    <a:pt x="90412" y="0"/>
                  </a:cubicBezTo>
                  <a:close/>
                </a:path>
              </a:pathLst>
            </a:custGeom>
            <a:solidFill>
              <a:srgbClr val="D9D9FF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97832" cy="186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43146" y="6215065"/>
            <a:ext cx="546968" cy="1029979"/>
            <a:chOff x="0" y="0"/>
            <a:chExt cx="187020" cy="352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020" cy="352172"/>
            </a:xfrm>
            <a:custGeom>
              <a:avLst/>
              <a:gdLst/>
              <a:ahLst/>
              <a:cxnLst/>
              <a:rect r="r" b="b" t="t" l="l"/>
              <a:pathLst>
                <a:path h="352172" w="187020">
                  <a:moveTo>
                    <a:pt x="0" y="0"/>
                  </a:moveTo>
                  <a:lnTo>
                    <a:pt x="187020" y="0"/>
                  </a:lnTo>
                  <a:lnTo>
                    <a:pt x="187020" y="352172"/>
                  </a:lnTo>
                  <a:lnTo>
                    <a:pt x="0" y="352172"/>
                  </a:ln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7020" cy="40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56640" y="2310062"/>
            <a:ext cx="392207" cy="3922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21759" y="2310062"/>
            <a:ext cx="392207" cy="3922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218668" y="450002"/>
            <a:ext cx="4167716" cy="5556955"/>
          </a:xfrm>
          <a:custGeom>
            <a:avLst/>
            <a:gdLst/>
            <a:ahLst/>
            <a:cxnLst/>
            <a:rect r="r" b="b" t="t" l="l"/>
            <a:pathLst>
              <a:path h="5556955" w="4167716">
                <a:moveTo>
                  <a:pt x="0" y="0"/>
                </a:moveTo>
                <a:lnTo>
                  <a:pt x="4167716" y="0"/>
                </a:lnTo>
                <a:lnTo>
                  <a:pt x="4167716" y="5556954"/>
                </a:lnTo>
                <a:lnTo>
                  <a:pt x="0" y="555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78429" y="3401263"/>
            <a:ext cx="4285220" cy="5713626"/>
          </a:xfrm>
          <a:custGeom>
            <a:avLst/>
            <a:gdLst/>
            <a:ahLst/>
            <a:cxnLst/>
            <a:rect r="r" b="b" t="t" l="l"/>
            <a:pathLst>
              <a:path h="5713626" w="4285220">
                <a:moveTo>
                  <a:pt x="0" y="0"/>
                </a:moveTo>
                <a:lnTo>
                  <a:pt x="4285219" y="0"/>
                </a:lnTo>
                <a:lnTo>
                  <a:pt x="4285219" y="5713626"/>
                </a:lnTo>
                <a:lnTo>
                  <a:pt x="0" y="571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3825" y="2226811"/>
            <a:ext cx="3967342" cy="5610407"/>
          </a:xfrm>
          <a:custGeom>
            <a:avLst/>
            <a:gdLst/>
            <a:ahLst/>
            <a:cxnLst/>
            <a:rect r="r" b="b" t="t" l="l"/>
            <a:pathLst>
              <a:path h="5610407" w="3967342">
                <a:moveTo>
                  <a:pt x="0" y="0"/>
                </a:moveTo>
                <a:lnTo>
                  <a:pt x="3967342" y="0"/>
                </a:lnTo>
                <a:lnTo>
                  <a:pt x="3967342" y="5610407"/>
                </a:lnTo>
                <a:lnTo>
                  <a:pt x="0" y="56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386384" y="3669859"/>
            <a:ext cx="9921034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We used ESP32 C3 super mini microcontroller for efficient Wi-Fi connectivity.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 integrated Atmega 328p microcontroller empowers our design with accurate energy monitoring capabilities.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 casing is crafted through 3D printing.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Portable, compact size, making it effortlessly adaptable to any space in your home.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705596" y="-806410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79" y="0"/>
                </a:lnTo>
                <a:lnTo>
                  <a:pt x="3544679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965674" y="695602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29803" y="1936392"/>
            <a:ext cx="856737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Smart Plug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14" y="9114889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49299" y="1660338"/>
            <a:ext cx="3930201" cy="6206626"/>
            <a:chOff x="0" y="0"/>
            <a:chExt cx="984023" cy="1553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023" cy="1553982"/>
            </a:xfrm>
            <a:custGeom>
              <a:avLst/>
              <a:gdLst/>
              <a:ahLst/>
              <a:cxnLst/>
              <a:rect r="r" b="b" t="t" l="l"/>
              <a:pathLst>
                <a:path h="1553982" w="984023">
                  <a:moveTo>
                    <a:pt x="120161" y="0"/>
                  </a:moveTo>
                  <a:lnTo>
                    <a:pt x="863862" y="0"/>
                  </a:lnTo>
                  <a:cubicBezTo>
                    <a:pt x="930225" y="0"/>
                    <a:pt x="984023" y="53798"/>
                    <a:pt x="984023" y="120161"/>
                  </a:cubicBezTo>
                  <a:lnTo>
                    <a:pt x="984023" y="1433821"/>
                  </a:lnTo>
                  <a:cubicBezTo>
                    <a:pt x="984023" y="1500184"/>
                    <a:pt x="930225" y="1553982"/>
                    <a:pt x="863862" y="1553982"/>
                  </a:cubicBezTo>
                  <a:lnTo>
                    <a:pt x="120161" y="1553982"/>
                  </a:lnTo>
                  <a:cubicBezTo>
                    <a:pt x="53798" y="1553982"/>
                    <a:pt x="0" y="1500184"/>
                    <a:pt x="0" y="1433821"/>
                  </a:cubicBezTo>
                  <a:lnTo>
                    <a:pt x="0" y="120161"/>
                  </a:lnTo>
                  <a:cubicBezTo>
                    <a:pt x="0" y="53798"/>
                    <a:pt x="53798" y="0"/>
                    <a:pt x="120161" y="0"/>
                  </a:cubicBezTo>
                  <a:close/>
                </a:path>
              </a:pathLst>
            </a:custGeom>
            <a:solidFill>
              <a:srgbClr val="CAF1DF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023" cy="1611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15280" y="1365284"/>
            <a:ext cx="2383627" cy="5164524"/>
          </a:xfrm>
          <a:custGeom>
            <a:avLst/>
            <a:gdLst/>
            <a:ahLst/>
            <a:cxnLst/>
            <a:rect r="r" b="b" t="t" l="l"/>
            <a:pathLst>
              <a:path h="5164524" w="2383627">
                <a:moveTo>
                  <a:pt x="0" y="0"/>
                </a:moveTo>
                <a:lnTo>
                  <a:pt x="2383626" y="0"/>
                </a:lnTo>
                <a:lnTo>
                  <a:pt x="2383626" y="5164525"/>
                </a:lnTo>
                <a:lnTo>
                  <a:pt x="0" y="516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83814">
            <a:off x="13814481" y="4108368"/>
            <a:ext cx="1726514" cy="1724925"/>
          </a:xfrm>
          <a:custGeom>
            <a:avLst/>
            <a:gdLst/>
            <a:ahLst/>
            <a:cxnLst/>
            <a:rect r="r" b="b" t="t" l="l"/>
            <a:pathLst>
              <a:path h="1724925" w="1726514">
                <a:moveTo>
                  <a:pt x="0" y="0"/>
                </a:moveTo>
                <a:lnTo>
                  <a:pt x="1726514" y="0"/>
                </a:lnTo>
                <a:lnTo>
                  <a:pt x="1726514" y="1724926"/>
                </a:lnTo>
                <a:lnTo>
                  <a:pt x="0" y="172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489022">
            <a:off x="13348922" y="1729522"/>
            <a:ext cx="3685996" cy="2073373"/>
          </a:xfrm>
          <a:custGeom>
            <a:avLst/>
            <a:gdLst/>
            <a:ahLst/>
            <a:cxnLst/>
            <a:rect r="r" b="b" t="t" l="l"/>
            <a:pathLst>
              <a:path h="2073373" w="3685996">
                <a:moveTo>
                  <a:pt x="0" y="0"/>
                </a:moveTo>
                <a:lnTo>
                  <a:pt x="3685997" y="0"/>
                </a:lnTo>
                <a:lnTo>
                  <a:pt x="3685997" y="2073373"/>
                </a:lnTo>
                <a:lnTo>
                  <a:pt x="0" y="207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92467" y="7040949"/>
            <a:ext cx="1244112" cy="1287568"/>
          </a:xfrm>
          <a:custGeom>
            <a:avLst/>
            <a:gdLst/>
            <a:ahLst/>
            <a:cxnLst/>
            <a:rect r="r" b="b" t="t" l="l"/>
            <a:pathLst>
              <a:path h="1287568" w="1244112">
                <a:moveTo>
                  <a:pt x="0" y="0"/>
                </a:moveTo>
                <a:lnTo>
                  <a:pt x="1244113" y="0"/>
                </a:lnTo>
                <a:lnTo>
                  <a:pt x="1244113" y="1287568"/>
                </a:lnTo>
                <a:lnTo>
                  <a:pt x="0" y="128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25856">
            <a:off x="13834919" y="6843679"/>
            <a:ext cx="1546744" cy="1546744"/>
          </a:xfrm>
          <a:custGeom>
            <a:avLst/>
            <a:gdLst/>
            <a:ahLst/>
            <a:cxnLst/>
            <a:rect r="r" b="b" t="t" l="l"/>
            <a:pathLst>
              <a:path h="1546744" w="1546744">
                <a:moveTo>
                  <a:pt x="0" y="0"/>
                </a:moveTo>
                <a:lnTo>
                  <a:pt x="1546744" y="0"/>
                </a:lnTo>
                <a:lnTo>
                  <a:pt x="1546744" y="1546745"/>
                </a:lnTo>
                <a:lnTo>
                  <a:pt x="0" y="154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17281" y="-757246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80" y="0"/>
                </a:lnTo>
                <a:lnTo>
                  <a:pt x="3544680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4229" y="1914525"/>
            <a:ext cx="10055070" cy="190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2"/>
              </a:lnSpc>
            </a:pPr>
            <a:r>
              <a:rPr lang="en-US" sz="6101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Functionality &amp; Technical Specifications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229" y="4904156"/>
            <a:ext cx="8650674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Smart Control at Your Fingertips</a:t>
            </a: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: I "Smart Nest" app, is the  dedicated hub for econtrol socket and monitor energy usage.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Seamless Ecosystem Integration:</a:t>
            </a: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Integrates with Matter-supported platforms like Amazon Alexa, Google Home, Apple HomeKit, and Samsung SmartThings. Can enjoy the flexibility of voice commands.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Data-Driven Efficiency:</a:t>
            </a:r>
            <a:r>
              <a:rPr lang="en-US" sz="2000">
                <a:solidFill>
                  <a:srgbClr val="242424"/>
                </a:solidFill>
                <a:latin typeface="Poppins Light"/>
                <a:ea typeface="Poppins Light"/>
                <a:cs typeface="Poppins Light"/>
                <a:sym typeface="Poppins Light"/>
              </a:rPr>
              <a:t> Track your appliance usage in real-time through the app's integrated energy monitoring system.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163556" y="382243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87711" y="9494135"/>
            <a:ext cx="144938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55867" y="9272146"/>
            <a:ext cx="17593814" cy="1583069"/>
            <a:chOff x="0" y="0"/>
            <a:chExt cx="4633762" cy="41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3762" cy="416940"/>
            </a:xfrm>
            <a:custGeom>
              <a:avLst/>
              <a:gdLst/>
              <a:ahLst/>
              <a:cxnLst/>
              <a:rect r="r" b="b" t="t" l="l"/>
              <a:pathLst>
                <a:path h="416940" w="4633762">
                  <a:moveTo>
                    <a:pt x="14961" y="0"/>
                  </a:moveTo>
                  <a:lnTo>
                    <a:pt x="4618801" y="0"/>
                  </a:lnTo>
                  <a:cubicBezTo>
                    <a:pt x="4627063" y="0"/>
                    <a:pt x="4633762" y="6698"/>
                    <a:pt x="4633762" y="14961"/>
                  </a:cubicBezTo>
                  <a:lnTo>
                    <a:pt x="4633762" y="401979"/>
                  </a:lnTo>
                  <a:cubicBezTo>
                    <a:pt x="4633762" y="405947"/>
                    <a:pt x="4632185" y="409752"/>
                    <a:pt x="4629380" y="412558"/>
                  </a:cubicBezTo>
                  <a:cubicBezTo>
                    <a:pt x="4626574" y="415364"/>
                    <a:pt x="4622769" y="416940"/>
                    <a:pt x="4618801" y="416940"/>
                  </a:cubicBezTo>
                  <a:lnTo>
                    <a:pt x="14961" y="416940"/>
                  </a:lnTo>
                  <a:cubicBezTo>
                    <a:pt x="10993" y="416940"/>
                    <a:pt x="7188" y="415364"/>
                    <a:pt x="4382" y="412558"/>
                  </a:cubicBezTo>
                  <a:cubicBezTo>
                    <a:pt x="1576" y="409752"/>
                    <a:pt x="0" y="405947"/>
                    <a:pt x="0" y="401979"/>
                  </a:cubicBezTo>
                  <a:lnTo>
                    <a:pt x="0" y="14961"/>
                  </a:lnTo>
                  <a:cubicBezTo>
                    <a:pt x="0" y="10993"/>
                    <a:pt x="1576" y="7188"/>
                    <a:pt x="4382" y="4382"/>
                  </a:cubicBezTo>
                  <a:cubicBezTo>
                    <a:pt x="7188" y="1576"/>
                    <a:pt x="10993" y="0"/>
                    <a:pt x="1496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33762" cy="47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7257" y="7477670"/>
            <a:ext cx="196987" cy="151926"/>
          </a:xfrm>
          <a:custGeom>
            <a:avLst/>
            <a:gdLst/>
            <a:ahLst/>
            <a:cxnLst/>
            <a:rect r="r" b="b" t="t" l="l"/>
            <a:pathLst>
              <a:path h="151926" w="196987">
                <a:moveTo>
                  <a:pt x="0" y="0"/>
                </a:moveTo>
                <a:lnTo>
                  <a:pt x="196987" y="0"/>
                </a:lnTo>
                <a:lnTo>
                  <a:pt x="196987" y="151926"/>
                </a:lnTo>
                <a:lnTo>
                  <a:pt x="0" y="151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975780"/>
            <a:ext cx="392207" cy="3922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A1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3820" y="3975780"/>
            <a:ext cx="392207" cy="3922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62227" y="3975780"/>
            <a:ext cx="392207" cy="3922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547536" y="-867497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79" y="0"/>
                </a:lnTo>
                <a:lnTo>
                  <a:pt x="3544679" y="3523453"/>
                </a:lnTo>
                <a:lnTo>
                  <a:pt x="0" y="352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7362265" y="418603"/>
          <a:ext cx="8935525" cy="9645078"/>
        </p:xfrm>
        <a:graphic>
          <a:graphicData uri="http://schemas.openxmlformats.org/drawingml/2006/table">
            <a:tbl>
              <a:tblPr/>
              <a:tblGrid>
                <a:gridCol w="3052723"/>
                <a:gridCol w="2379845"/>
                <a:gridCol w="3502957"/>
              </a:tblGrid>
              <a:tr h="84152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Budget For Smart Nest smart socket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Budget For Smart Nest smart socket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Budget For Smart Nest smart socket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371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5"/>
                        </a:lnSpc>
                        <a:defRPr/>
                      </a:pPr>
                      <a:r>
                        <a:rPr lang="en-US" sz="2082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1"/>
                        </a:lnSpc>
                        <a:defRPr/>
                      </a:pPr>
                      <a:r>
                        <a:rPr lang="en-US" sz="20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Price (LKR)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ESP32 C3 Mini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JCL PCB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3D 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Voltage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4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 to DC Converter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atmega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Full Electronic device 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52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Cost = LKR 10 284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Cost = LKR 10 284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Cost = LKR 10 284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28700" y="4698217"/>
            <a:ext cx="646064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Cost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58486" y="9494135"/>
            <a:ext cx="87860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5013" y="2014816"/>
            <a:ext cx="11418611" cy="6822685"/>
            <a:chOff x="0" y="0"/>
            <a:chExt cx="2278126" cy="136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8125" cy="1361193"/>
            </a:xfrm>
            <a:custGeom>
              <a:avLst/>
              <a:gdLst/>
              <a:ahLst/>
              <a:cxnLst/>
              <a:rect r="r" b="b" t="t" l="l"/>
              <a:pathLst>
                <a:path h="1361193" w="2278125">
                  <a:moveTo>
                    <a:pt x="33900" y="0"/>
                  </a:moveTo>
                  <a:lnTo>
                    <a:pt x="2244225" y="0"/>
                  </a:lnTo>
                  <a:cubicBezTo>
                    <a:pt x="2262948" y="0"/>
                    <a:pt x="2278125" y="15178"/>
                    <a:pt x="2278125" y="33900"/>
                  </a:cubicBezTo>
                  <a:lnTo>
                    <a:pt x="2278125" y="1327293"/>
                  </a:lnTo>
                  <a:cubicBezTo>
                    <a:pt x="2278125" y="1346015"/>
                    <a:pt x="2262948" y="1361193"/>
                    <a:pt x="2244225" y="1361193"/>
                  </a:cubicBezTo>
                  <a:lnTo>
                    <a:pt x="33900" y="1361193"/>
                  </a:lnTo>
                  <a:cubicBezTo>
                    <a:pt x="15178" y="1361193"/>
                    <a:pt x="0" y="1346015"/>
                    <a:pt x="0" y="1327293"/>
                  </a:cubicBezTo>
                  <a:lnTo>
                    <a:pt x="0" y="33900"/>
                  </a:lnTo>
                  <a:cubicBezTo>
                    <a:pt x="0" y="15178"/>
                    <a:pt x="15178" y="0"/>
                    <a:pt x="33900" y="0"/>
                  </a:cubicBezTo>
                  <a:close/>
                </a:path>
              </a:pathLst>
            </a:custGeom>
            <a:blipFill>
              <a:blip r:embed="rId2"/>
              <a:stretch>
                <a:fillRect l="-10475" t="-7057" r="0" b="-16129"/>
              </a:stretch>
            </a:blipFill>
            <a:ln w="9525" cap="rnd">
              <a:solidFill>
                <a:srgbClr val="242424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400827" y="7995785"/>
            <a:ext cx="5214286" cy="750643"/>
            <a:chOff x="0" y="0"/>
            <a:chExt cx="1472765" cy="212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2765" cy="212018"/>
            </a:xfrm>
            <a:custGeom>
              <a:avLst/>
              <a:gdLst/>
              <a:ahLst/>
              <a:cxnLst/>
              <a:rect r="r" b="b" t="t" l="l"/>
              <a:pathLst>
                <a:path h="212018" w="1472765">
                  <a:moveTo>
                    <a:pt x="0" y="0"/>
                  </a:moveTo>
                  <a:lnTo>
                    <a:pt x="1472765" y="0"/>
                  </a:lnTo>
                  <a:lnTo>
                    <a:pt x="1472765" y="212018"/>
                  </a:lnTo>
                  <a:lnTo>
                    <a:pt x="0" y="212018"/>
                  </a:ln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72765" cy="26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49463" y="7995785"/>
            <a:ext cx="2547286" cy="750643"/>
            <a:chOff x="0" y="0"/>
            <a:chExt cx="719476" cy="2120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9476" cy="212018"/>
            </a:xfrm>
            <a:custGeom>
              <a:avLst/>
              <a:gdLst/>
              <a:ahLst/>
              <a:cxnLst/>
              <a:rect r="r" b="b" t="t" l="l"/>
              <a:pathLst>
                <a:path h="212018" w="719476">
                  <a:moveTo>
                    <a:pt x="0" y="0"/>
                  </a:moveTo>
                  <a:lnTo>
                    <a:pt x="719476" y="0"/>
                  </a:lnTo>
                  <a:lnTo>
                    <a:pt x="719476" y="212018"/>
                  </a:lnTo>
                  <a:lnTo>
                    <a:pt x="0" y="212018"/>
                  </a:lnTo>
                  <a:close/>
                </a:path>
              </a:pathLst>
            </a:custGeom>
            <a:solidFill>
              <a:srgbClr val="CAF1D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19476" cy="26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8837502"/>
            <a:ext cx="18949627" cy="2326851"/>
            <a:chOff x="0" y="0"/>
            <a:chExt cx="4990848" cy="6128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90848" cy="612833"/>
            </a:xfrm>
            <a:custGeom>
              <a:avLst/>
              <a:gdLst/>
              <a:ahLst/>
              <a:cxnLst/>
              <a:rect r="r" b="b" t="t" l="l"/>
              <a:pathLst>
                <a:path h="612833" w="4990848">
                  <a:moveTo>
                    <a:pt x="13891" y="0"/>
                  </a:moveTo>
                  <a:lnTo>
                    <a:pt x="4976957" y="0"/>
                  </a:lnTo>
                  <a:cubicBezTo>
                    <a:pt x="4984629" y="0"/>
                    <a:pt x="4990848" y="6219"/>
                    <a:pt x="4990848" y="13891"/>
                  </a:cubicBezTo>
                  <a:lnTo>
                    <a:pt x="4990848" y="598942"/>
                  </a:lnTo>
                  <a:cubicBezTo>
                    <a:pt x="4990848" y="606614"/>
                    <a:pt x="4984629" y="612833"/>
                    <a:pt x="4976957" y="612833"/>
                  </a:cubicBezTo>
                  <a:lnTo>
                    <a:pt x="13891" y="612833"/>
                  </a:lnTo>
                  <a:cubicBezTo>
                    <a:pt x="6219" y="612833"/>
                    <a:pt x="0" y="606614"/>
                    <a:pt x="0" y="598942"/>
                  </a:cubicBezTo>
                  <a:lnTo>
                    <a:pt x="0" y="13891"/>
                  </a:lnTo>
                  <a:cubicBezTo>
                    <a:pt x="0" y="6219"/>
                    <a:pt x="6219" y="0"/>
                    <a:pt x="13891" y="0"/>
                  </a:cubicBezTo>
                  <a:close/>
                </a:path>
              </a:pathLst>
            </a:custGeom>
            <a:solidFill>
              <a:srgbClr val="FFCFA1"/>
            </a:solidFill>
            <a:ln w="9525" cap="rnd">
              <a:solidFill>
                <a:srgbClr val="24242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990848" cy="66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582326" y="-709394"/>
            <a:ext cx="3544679" cy="3523454"/>
          </a:xfrm>
          <a:custGeom>
            <a:avLst/>
            <a:gdLst/>
            <a:ahLst/>
            <a:cxnLst/>
            <a:rect r="r" b="b" t="t" l="l"/>
            <a:pathLst>
              <a:path h="3523454" w="3544679">
                <a:moveTo>
                  <a:pt x="0" y="0"/>
                </a:moveTo>
                <a:lnTo>
                  <a:pt x="3544679" y="0"/>
                </a:lnTo>
                <a:lnTo>
                  <a:pt x="3544679" y="3523454"/>
                </a:lnTo>
                <a:lnTo>
                  <a:pt x="0" y="35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37098" y="511750"/>
            <a:ext cx="33417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Product Launch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497" y="4089679"/>
            <a:ext cx="7375823" cy="133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8"/>
              </a:lnSpc>
            </a:pPr>
            <a:r>
              <a:rPr lang="en-US" sz="8332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DAGLHvx00Mo</dc:identifier>
  <dcterms:modified xsi:type="dcterms:W3CDTF">2011-08-01T06:04:30Z</dcterms:modified>
  <cp:revision>1</cp:revision>
  <dc:title>Pruduct design Presentation</dc:title>
</cp:coreProperties>
</file>